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5" autoAdjust="0"/>
    <p:restoredTop sz="94660"/>
  </p:normalViewPr>
  <p:slideViewPr>
    <p:cSldViewPr snapToGrid="0">
      <p:cViewPr varScale="1">
        <p:scale>
          <a:sx n="72" d="100"/>
          <a:sy n="72" d="100"/>
        </p:scale>
        <p:origin x="53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pul lonkar" userId="5dd12dc6cba78e3a" providerId="LiveId" clId="{E05AE9B2-83D8-481B-8FA6-B89A7BB57564}"/>
    <pc:docChg chg="modSld">
      <pc:chgData name="vipul lonkar" userId="5dd12dc6cba78e3a" providerId="LiveId" clId="{E05AE9B2-83D8-481B-8FA6-B89A7BB57564}" dt="2021-03-08T08:37:36.682" v="0" actId="14100"/>
      <pc:docMkLst>
        <pc:docMk/>
      </pc:docMkLst>
      <pc:sldChg chg="modSp mod">
        <pc:chgData name="vipul lonkar" userId="5dd12dc6cba78e3a" providerId="LiveId" clId="{E05AE9B2-83D8-481B-8FA6-B89A7BB57564}" dt="2021-03-08T08:37:36.682" v="0" actId="14100"/>
        <pc:sldMkLst>
          <pc:docMk/>
          <pc:sldMk cId="1747158604" sldId="256"/>
        </pc:sldMkLst>
        <pc:spChg chg="mod">
          <ac:chgData name="vipul lonkar" userId="5dd12dc6cba78e3a" providerId="LiveId" clId="{E05AE9B2-83D8-481B-8FA6-B89A7BB57564}" dt="2021-03-08T08:37:36.682" v="0" actId="14100"/>
          <ac:spMkLst>
            <pc:docMk/>
            <pc:sldMk cId="1747158604" sldId="256"/>
            <ac:spMk id="8" creationId="{0A2D50E3-D2BB-44C4-A3DC-7DDD43C400FD}"/>
          </ac:spMkLst>
        </pc:spChg>
      </pc:sldChg>
    </pc:docChg>
  </pc:docChgLst>
</pc:chgInfo>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8A4E44-ADC4-49B0-AA1D-9C5502A80802}" type="datetimeFigureOut">
              <a:rPr lang="en-IN" smtClean="0"/>
              <a:t>08/03/2021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C60273-BEAD-4A76-9D7A-243038FDC190}" type="slidenum">
              <a:rPr lang="en-IN" smtClean="0"/>
              <a:t>‹#›</a:t>
            </a:fld>
            <a:endParaRPr lang="en-IN"/>
          </a:p>
        </p:txBody>
      </p:sp>
    </p:spTree>
    <p:extLst>
      <p:ext uri="{BB962C8B-B14F-4D97-AF65-F5344CB8AC3E}">
        <p14:creationId xmlns:p14="http://schemas.microsoft.com/office/powerpoint/2010/main" val="1610860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C3E8264-0365-44C1-871C-87D96F7D7822}" type="datetimeFigureOut">
              <a:rPr lang="en-IN" smtClean="0"/>
              <a:t>08/03/2021</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24900059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C3E8264-0365-44C1-871C-87D96F7D7822}" type="datetimeFigureOut">
              <a:rPr lang="en-IN" smtClean="0"/>
              <a:t>08/03/2021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2913975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C3E8264-0365-44C1-871C-87D96F7D7822}" type="datetimeFigureOut">
              <a:rPr lang="en-IN" smtClean="0"/>
              <a:t>08/03/2021</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34CA2D2-A70A-447B-9A15-17567035C6D3}"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2425487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C3E8264-0365-44C1-871C-87D96F7D7822}" type="datetimeFigureOut">
              <a:rPr lang="en-IN" smtClean="0"/>
              <a:t>08/03/2021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33287508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C3E8264-0365-44C1-871C-87D96F7D7822}" type="datetimeFigureOut">
              <a:rPr lang="en-IN" smtClean="0"/>
              <a:t>08/03/2021</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34CA2D2-A70A-447B-9A15-17567035C6D3}"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734478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C3E8264-0365-44C1-871C-87D96F7D7822}" type="datetimeFigureOut">
              <a:rPr lang="en-IN" smtClean="0"/>
              <a:t>08/03/2021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17982584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3E8264-0365-44C1-871C-87D96F7D7822}" type="datetimeFigureOut">
              <a:rPr lang="en-IN" smtClean="0"/>
              <a:t>08/03/2021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22232726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3E8264-0365-44C1-871C-87D96F7D7822}" type="datetimeFigureOut">
              <a:rPr lang="en-IN" smtClean="0"/>
              <a:t>08/03/2021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3505120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3E8264-0365-44C1-871C-87D96F7D7822}" type="datetimeFigureOut">
              <a:rPr lang="en-IN" smtClean="0"/>
              <a:t>08/03/2021</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2687436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C3E8264-0365-44C1-871C-87D96F7D7822}" type="datetimeFigureOut">
              <a:rPr lang="en-IN" smtClean="0"/>
              <a:t>08/03/2021</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83659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C3E8264-0365-44C1-871C-87D96F7D7822}" type="datetimeFigureOut">
              <a:rPr lang="en-IN" smtClean="0"/>
              <a:t>08/03/2021</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3576517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C3E8264-0365-44C1-871C-87D96F7D7822}" type="datetimeFigureOut">
              <a:rPr lang="en-IN" smtClean="0"/>
              <a:t>08/03/2021</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32222167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C3E8264-0365-44C1-871C-87D96F7D7822}" type="datetimeFigureOut">
              <a:rPr lang="en-IN" smtClean="0"/>
              <a:t>08/03/2021</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3705828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3E8264-0365-44C1-871C-87D96F7D7822}" type="datetimeFigureOut">
              <a:rPr lang="en-IN" smtClean="0"/>
              <a:t>08/03/2021</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2612719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C3E8264-0365-44C1-871C-87D96F7D7822}" type="datetimeFigureOut">
              <a:rPr lang="en-IN" smtClean="0"/>
              <a:t>08/03/2021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3427033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C3E8264-0365-44C1-871C-87D96F7D7822}" type="datetimeFigureOut">
              <a:rPr lang="en-IN" smtClean="0"/>
              <a:t>08/03/2021</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34CA2D2-A70A-447B-9A15-17567035C6D3}" type="slidenum">
              <a:rPr lang="en-IN" smtClean="0"/>
              <a:t>‹#›</a:t>
            </a:fld>
            <a:endParaRPr lang="en-IN"/>
          </a:p>
        </p:txBody>
      </p:sp>
    </p:spTree>
    <p:extLst>
      <p:ext uri="{BB962C8B-B14F-4D97-AF65-F5344CB8AC3E}">
        <p14:creationId xmlns:p14="http://schemas.microsoft.com/office/powerpoint/2010/main" val="768195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AC3E8264-0365-44C1-871C-87D96F7D7822}" type="datetimeFigureOut">
              <a:rPr lang="en-IN" smtClean="0"/>
              <a:t>08/03/2021</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34CA2D2-A70A-447B-9A15-17567035C6D3}" type="slidenum">
              <a:rPr lang="en-IN" smtClean="0"/>
              <a:t>‹#›</a:t>
            </a:fld>
            <a:endParaRPr lang="en-IN"/>
          </a:p>
        </p:txBody>
      </p:sp>
    </p:spTree>
    <p:extLst>
      <p:ext uri="{BB962C8B-B14F-4D97-AF65-F5344CB8AC3E}">
        <p14:creationId xmlns:p14="http://schemas.microsoft.com/office/powerpoint/2010/main" val="10546861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8E620C-2F31-4C60-8535-748D28D30872}"/>
              </a:ext>
            </a:extLst>
          </p:cNvPr>
          <p:cNvSpPr txBox="1"/>
          <p:nvPr/>
        </p:nvSpPr>
        <p:spPr>
          <a:xfrm>
            <a:off x="0" y="0"/>
            <a:ext cx="12192000" cy="1231106"/>
          </a:xfrm>
          <a:prstGeom prst="rect">
            <a:avLst/>
          </a:prstGeom>
          <a:solidFill>
            <a:schemeClr val="accent3">
              <a:lumMod val="20000"/>
              <a:lumOff val="80000"/>
            </a:schemeClr>
          </a:solidFill>
          <a:ln>
            <a:noFill/>
          </a:ln>
        </p:spPr>
        <p:txBody>
          <a:bodyPr wrap="square" rtlCol="0">
            <a:spAutoFit/>
          </a:bodyPr>
          <a:lstStyle/>
          <a:p>
            <a:pPr algn="ctr"/>
            <a:r>
              <a:rPr lang="en-IN" i="1" dirty="0">
                <a:effectLst>
                  <a:outerShdw blurRad="38100" dist="38100" dir="2700000" algn="tl">
                    <a:srgbClr val="000000">
                      <a:alpha val="43137"/>
                    </a:srgbClr>
                  </a:outerShdw>
                </a:effectLst>
              </a:rPr>
              <a:t> </a:t>
            </a:r>
            <a:r>
              <a:rPr lang="en-IN" sz="1400" i="1" dirty="0">
                <a:solidFill>
                  <a:schemeClr val="accent1">
                    <a:lumMod val="75000"/>
                  </a:schemeClr>
                </a:solidFill>
                <a:effectLst>
                  <a:outerShdw blurRad="38100" dist="38100" dir="2700000" algn="tl">
                    <a:srgbClr val="000000">
                      <a:alpha val="43137"/>
                    </a:srgbClr>
                  </a:outerShdw>
                </a:effectLst>
              </a:rPr>
              <a:t>Smt. </a:t>
            </a:r>
            <a:r>
              <a:rPr lang="en-IN" sz="1400" i="1" dirty="0" err="1">
                <a:solidFill>
                  <a:schemeClr val="accent1">
                    <a:lumMod val="75000"/>
                  </a:schemeClr>
                </a:solidFill>
                <a:effectLst>
                  <a:outerShdw blurRad="38100" dist="38100" dir="2700000" algn="tl">
                    <a:srgbClr val="000000">
                      <a:alpha val="43137"/>
                    </a:srgbClr>
                  </a:outerShdw>
                </a:effectLst>
              </a:rPr>
              <a:t>Kashibai</a:t>
            </a:r>
            <a:r>
              <a:rPr lang="en-IN" sz="1400" i="1" dirty="0">
                <a:solidFill>
                  <a:schemeClr val="accent1">
                    <a:lumMod val="75000"/>
                  </a:schemeClr>
                </a:solidFill>
                <a:effectLst>
                  <a:outerShdw blurRad="38100" dist="38100" dir="2700000" algn="tl">
                    <a:srgbClr val="000000">
                      <a:alpha val="43137"/>
                    </a:srgbClr>
                  </a:outerShdw>
                </a:effectLst>
              </a:rPr>
              <a:t> </a:t>
            </a:r>
            <a:r>
              <a:rPr lang="en-IN" sz="1400" i="1" dirty="0" err="1">
                <a:solidFill>
                  <a:schemeClr val="accent1">
                    <a:lumMod val="75000"/>
                  </a:schemeClr>
                </a:solidFill>
                <a:effectLst>
                  <a:outerShdw blurRad="38100" dist="38100" dir="2700000" algn="tl">
                    <a:srgbClr val="000000">
                      <a:alpha val="43137"/>
                    </a:srgbClr>
                  </a:outerShdw>
                </a:effectLst>
              </a:rPr>
              <a:t>Navale</a:t>
            </a:r>
            <a:r>
              <a:rPr lang="en-IN" sz="1400" i="1" dirty="0">
                <a:solidFill>
                  <a:schemeClr val="accent1">
                    <a:lumMod val="75000"/>
                  </a:schemeClr>
                </a:solidFill>
                <a:effectLst>
                  <a:outerShdw blurRad="38100" dist="38100" dir="2700000" algn="tl">
                    <a:srgbClr val="000000">
                      <a:alpha val="43137"/>
                    </a:srgbClr>
                  </a:outerShdw>
                </a:effectLst>
              </a:rPr>
              <a:t> College of Engineering, Pune – 41.</a:t>
            </a:r>
          </a:p>
          <a:p>
            <a:pPr algn="ctr"/>
            <a:r>
              <a:rPr lang="en-IN" sz="1400" i="1" dirty="0">
                <a:solidFill>
                  <a:schemeClr val="accent1">
                    <a:lumMod val="75000"/>
                  </a:schemeClr>
                </a:solidFill>
                <a:effectLst>
                  <a:outerShdw blurRad="38100" dist="38100" dir="2700000" algn="tl">
                    <a:srgbClr val="000000">
                      <a:alpha val="43137"/>
                    </a:srgbClr>
                  </a:outerShdw>
                </a:effectLst>
              </a:rPr>
              <a:t>              Department of Electronics &amp;Telecommunication Engineering</a:t>
            </a:r>
          </a:p>
          <a:p>
            <a:pPr algn="ctr"/>
            <a:endParaRPr lang="en-IN" sz="1400" i="1" dirty="0">
              <a:solidFill>
                <a:schemeClr val="accent1">
                  <a:lumMod val="75000"/>
                </a:schemeClr>
              </a:solidFill>
              <a:effectLst>
                <a:outerShdw blurRad="38100" dist="38100" dir="2700000" algn="tl">
                  <a:srgbClr val="000000">
                    <a:alpha val="43137"/>
                  </a:srgbClr>
                </a:outerShdw>
              </a:effectLst>
            </a:endParaRPr>
          </a:p>
          <a:p>
            <a:pPr algn="ctr"/>
            <a:r>
              <a:rPr lang="en-IN" dirty="0">
                <a:solidFill>
                  <a:schemeClr val="accent1">
                    <a:lumMod val="75000"/>
                  </a:schemeClr>
                </a:solidFill>
              </a:rPr>
              <a:t> </a:t>
            </a:r>
            <a:r>
              <a:rPr lang="en-IN"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AUTONOMOUS VEHICLE PARKING USING NEURO FUZZY LOGIC</a:t>
            </a:r>
          </a:p>
        </p:txBody>
      </p:sp>
      <p:pic>
        <p:nvPicPr>
          <p:cNvPr id="5" name="Picture 4">
            <a:extLst>
              <a:ext uri="{FF2B5EF4-FFF2-40B4-BE49-F238E27FC236}">
                <a16:creationId xmlns:a16="http://schemas.microsoft.com/office/drawing/2014/main" id="{BEDFFBC8-87AC-4B6F-B746-A029B61E2C03}"/>
              </a:ext>
            </a:extLst>
          </p:cNvPr>
          <p:cNvPicPr>
            <a:picLocks noChangeAspect="1"/>
          </p:cNvPicPr>
          <p:nvPr/>
        </p:nvPicPr>
        <p:blipFill>
          <a:blip r:embed="rId2"/>
          <a:stretch>
            <a:fillRect/>
          </a:stretch>
        </p:blipFill>
        <p:spPr>
          <a:xfrm>
            <a:off x="0" y="-1"/>
            <a:ext cx="1258957" cy="838047"/>
          </a:xfrm>
          <a:prstGeom prst="rect">
            <a:avLst/>
          </a:prstGeom>
        </p:spPr>
      </p:pic>
      <p:sp>
        <p:nvSpPr>
          <p:cNvPr id="6" name="TextBox 5">
            <a:extLst>
              <a:ext uri="{FF2B5EF4-FFF2-40B4-BE49-F238E27FC236}">
                <a16:creationId xmlns:a16="http://schemas.microsoft.com/office/drawing/2014/main" id="{9B347C01-05FA-4E9D-A53B-BDACC8CDD477}"/>
              </a:ext>
            </a:extLst>
          </p:cNvPr>
          <p:cNvSpPr txBox="1"/>
          <p:nvPr/>
        </p:nvSpPr>
        <p:spPr>
          <a:xfrm>
            <a:off x="10721009" y="0"/>
            <a:ext cx="1470991" cy="738664"/>
          </a:xfrm>
          <a:prstGeom prst="rect">
            <a:avLst/>
          </a:prstGeom>
          <a:noFill/>
        </p:spPr>
        <p:txBody>
          <a:bodyPr wrap="square" rtlCol="0">
            <a:spAutoFit/>
          </a:bodyPr>
          <a:lstStyle/>
          <a:p>
            <a:pPr algn="ctr"/>
            <a:r>
              <a:rPr lang="en-US" sz="1400" b="1" dirty="0">
                <a:latin typeface="Times New Roman" panose="02020603050405020304" pitchFamily="18" charset="0"/>
                <a:cs typeface="Times New Roman" panose="02020603050405020304" pitchFamily="18" charset="0"/>
              </a:rPr>
              <a:t>GROUP NO:-</a:t>
            </a:r>
          </a:p>
          <a:p>
            <a:pPr algn="ctr"/>
            <a:r>
              <a:rPr lang="en-US"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A23</a:t>
            </a:r>
            <a:endParaRPr lang="en-IN" sz="2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6181B6CD-7255-48EA-A9F4-1CFBF826BA3F}"/>
              </a:ext>
            </a:extLst>
          </p:cNvPr>
          <p:cNvSpPr/>
          <p:nvPr/>
        </p:nvSpPr>
        <p:spPr>
          <a:xfrm>
            <a:off x="477078" y="1285461"/>
            <a:ext cx="3432313" cy="5572538"/>
          </a:xfrm>
          <a:prstGeom prst="roundRect">
            <a:avLst/>
          </a:prstGeom>
          <a:solidFill>
            <a:schemeClr val="accent6">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0A2D50E3-D2BB-44C4-A3DC-7DDD43C400FD}"/>
              </a:ext>
            </a:extLst>
          </p:cNvPr>
          <p:cNvSpPr/>
          <p:nvPr/>
        </p:nvSpPr>
        <p:spPr>
          <a:xfrm>
            <a:off x="4373217" y="1297488"/>
            <a:ext cx="3460679" cy="5560511"/>
          </a:xfrm>
          <a:prstGeom prst="roundRect">
            <a:avLst/>
          </a:prstGeom>
          <a:solidFill>
            <a:schemeClr val="accent6">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Rectangle: Rounded Corners 8">
            <a:extLst>
              <a:ext uri="{FF2B5EF4-FFF2-40B4-BE49-F238E27FC236}">
                <a16:creationId xmlns:a16="http://schemas.microsoft.com/office/drawing/2014/main" id="{3A3EEE7C-8C42-4DC4-B1B7-862CAAC80B81}"/>
              </a:ext>
            </a:extLst>
          </p:cNvPr>
          <p:cNvSpPr/>
          <p:nvPr/>
        </p:nvSpPr>
        <p:spPr>
          <a:xfrm>
            <a:off x="8269358" y="1284114"/>
            <a:ext cx="3460679" cy="5573886"/>
          </a:xfrm>
          <a:prstGeom prst="roundRect">
            <a:avLst/>
          </a:prstGeom>
          <a:solidFill>
            <a:schemeClr val="accent6">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TextBox 10">
            <a:extLst>
              <a:ext uri="{FF2B5EF4-FFF2-40B4-BE49-F238E27FC236}">
                <a16:creationId xmlns:a16="http://schemas.microsoft.com/office/drawing/2014/main" id="{E6EAAA94-9E34-4227-898F-9E90422C7C98}"/>
              </a:ext>
            </a:extLst>
          </p:cNvPr>
          <p:cNvSpPr txBox="1"/>
          <p:nvPr/>
        </p:nvSpPr>
        <p:spPr>
          <a:xfrm>
            <a:off x="4503811" y="1638756"/>
            <a:ext cx="3067241" cy="646331"/>
          </a:xfrm>
          <a:prstGeom prst="rect">
            <a:avLst/>
          </a:prstGeom>
          <a:noFill/>
          <a:ln>
            <a:noFill/>
          </a:ln>
        </p:spPr>
        <p:txBody>
          <a:bodyPr wrap="square" rtlCol="0">
            <a:spAutoFit/>
          </a:bodyPr>
          <a:lstStyle/>
          <a:p>
            <a:pPr algn="ctr"/>
            <a:r>
              <a:rPr lang="en-US" b="1" dirty="0">
                <a:solidFill>
                  <a:srgbClr val="00B05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Block Diagram</a:t>
            </a:r>
          </a:p>
          <a:p>
            <a:pPr algn="ctr"/>
            <a:endParaRPr lang="en-IN" b="1" dirty="0">
              <a:solidFill>
                <a:srgbClr val="00B05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29" name="Picture 28">
            <a:extLst>
              <a:ext uri="{FF2B5EF4-FFF2-40B4-BE49-F238E27FC236}">
                <a16:creationId xmlns:a16="http://schemas.microsoft.com/office/drawing/2014/main" id="{5EBDF1B7-8B1A-47DE-8B72-5EBA61A8AE8E}"/>
              </a:ext>
            </a:extLst>
          </p:cNvPr>
          <p:cNvPicPr>
            <a:picLocks noChangeAspect="1"/>
          </p:cNvPicPr>
          <p:nvPr/>
        </p:nvPicPr>
        <p:blipFill>
          <a:blip r:embed="rId3"/>
          <a:stretch>
            <a:fillRect/>
          </a:stretch>
        </p:blipFill>
        <p:spPr>
          <a:xfrm>
            <a:off x="4607695" y="2239040"/>
            <a:ext cx="2963357" cy="1550027"/>
          </a:xfrm>
          <a:prstGeom prst="rect">
            <a:avLst/>
          </a:prstGeom>
          <a:noFill/>
        </p:spPr>
      </p:pic>
      <p:sp>
        <p:nvSpPr>
          <p:cNvPr id="38" name="Rectangle 37">
            <a:extLst>
              <a:ext uri="{FF2B5EF4-FFF2-40B4-BE49-F238E27FC236}">
                <a16:creationId xmlns:a16="http://schemas.microsoft.com/office/drawing/2014/main" id="{FB5D989F-A879-41BB-9074-3A239D1B0B29}"/>
              </a:ext>
            </a:extLst>
          </p:cNvPr>
          <p:cNvSpPr/>
          <p:nvPr/>
        </p:nvSpPr>
        <p:spPr>
          <a:xfrm>
            <a:off x="8774334" y="6443200"/>
            <a:ext cx="2450726" cy="365126"/>
          </a:xfrm>
          <a:prstGeom prst="rect">
            <a:avLst/>
          </a:prstGeom>
          <a:solidFill>
            <a:schemeClr val="bg1">
              <a:lumMod val="5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B73FFE9A-0002-4FA7-8832-9B21889C2063}"/>
              </a:ext>
            </a:extLst>
          </p:cNvPr>
          <p:cNvSpPr txBox="1"/>
          <p:nvPr/>
        </p:nvSpPr>
        <p:spPr>
          <a:xfrm>
            <a:off x="8792624" y="6480693"/>
            <a:ext cx="2904564" cy="276999"/>
          </a:xfrm>
          <a:prstGeom prst="rect">
            <a:avLst/>
          </a:prstGeom>
          <a:noFill/>
          <a:ln>
            <a:noFill/>
          </a:ln>
        </p:spPr>
        <p:txBody>
          <a:bodyPr wrap="square" rtlCol="0" anchor="ctr">
            <a:spAutoFit/>
          </a:bodyPr>
          <a:lstStyle/>
          <a:p>
            <a:r>
              <a:rPr lang="en-IN" sz="1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GUIDE:PROF.V.R.WAGHMARE</a:t>
            </a:r>
          </a:p>
        </p:txBody>
      </p:sp>
      <p:sp>
        <p:nvSpPr>
          <p:cNvPr id="2" name="Footer Placeholder 1">
            <a:extLst>
              <a:ext uri="{FF2B5EF4-FFF2-40B4-BE49-F238E27FC236}">
                <a16:creationId xmlns:a16="http://schemas.microsoft.com/office/drawing/2014/main" id="{BEC298CD-E526-426E-97A5-41AB045D7789}"/>
              </a:ext>
            </a:extLst>
          </p:cNvPr>
          <p:cNvSpPr>
            <a:spLocks noGrp="1"/>
          </p:cNvSpPr>
          <p:nvPr>
            <p:ph type="ftr" sz="quarter" idx="11"/>
          </p:nvPr>
        </p:nvSpPr>
        <p:spPr>
          <a:xfrm>
            <a:off x="2562708" y="6451772"/>
            <a:ext cx="7619999" cy="365125"/>
          </a:xfrm>
        </p:spPr>
        <p:txBody>
          <a:bodyPr/>
          <a:lstStyle/>
          <a:p>
            <a:pPr algn="ctr"/>
            <a:r>
              <a:rPr lang="en-IN" sz="1800" dirty="0">
                <a:latin typeface="Times New Roman" panose="02020603050405020304" pitchFamily="18" charset="0"/>
                <a:cs typeface="Times New Roman" panose="02020603050405020304" pitchFamily="18" charset="0"/>
              </a:rPr>
              <a:t>Dept. of E&amp;TC, SKNCOE, Pune-41</a:t>
            </a:r>
          </a:p>
        </p:txBody>
      </p:sp>
      <p:pic>
        <p:nvPicPr>
          <p:cNvPr id="3" name="Picture 2">
            <a:extLst>
              <a:ext uri="{FF2B5EF4-FFF2-40B4-BE49-F238E27FC236}">
                <a16:creationId xmlns:a16="http://schemas.microsoft.com/office/drawing/2014/main" id="{0ECEF719-F9FE-4937-8449-8D27CDE92E92}"/>
              </a:ext>
            </a:extLst>
          </p:cNvPr>
          <p:cNvPicPr>
            <a:picLocks noChangeAspect="1"/>
          </p:cNvPicPr>
          <p:nvPr/>
        </p:nvPicPr>
        <p:blipFill>
          <a:blip r:embed="rId4"/>
          <a:stretch>
            <a:fillRect/>
          </a:stretch>
        </p:blipFill>
        <p:spPr>
          <a:xfrm>
            <a:off x="4484365" y="4050505"/>
            <a:ext cx="3210019" cy="2489274"/>
          </a:xfrm>
          <a:prstGeom prst="rect">
            <a:avLst/>
          </a:prstGeom>
          <a:ln w="28575">
            <a:solidFill>
              <a:schemeClr val="tx1"/>
            </a:solidFill>
          </a:ln>
        </p:spPr>
      </p:pic>
      <p:sp>
        <p:nvSpPr>
          <p:cNvPr id="16" name="TextBox 15">
            <a:extLst>
              <a:ext uri="{FF2B5EF4-FFF2-40B4-BE49-F238E27FC236}">
                <a16:creationId xmlns:a16="http://schemas.microsoft.com/office/drawing/2014/main" id="{F3404363-9549-47A9-BC75-4FC5B77017F9}"/>
              </a:ext>
            </a:extLst>
          </p:cNvPr>
          <p:cNvSpPr txBox="1"/>
          <p:nvPr/>
        </p:nvSpPr>
        <p:spPr>
          <a:xfrm>
            <a:off x="808513" y="1404697"/>
            <a:ext cx="2769441" cy="3477875"/>
          </a:xfrm>
          <a:prstGeom prst="rect">
            <a:avLst/>
          </a:prstGeom>
          <a:solidFill>
            <a:schemeClr val="tx2">
              <a:lumMod val="20000"/>
              <a:lumOff val="80000"/>
            </a:schemeClr>
          </a:solidFill>
          <a:ln w="28575">
            <a:solidFill>
              <a:schemeClr val="tx1"/>
            </a:solidFill>
          </a:ln>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b="1" i="0" u="none" strike="noStrike" kern="1200" cap="none" spc="0" normalizeH="0" baseline="0" noProof="0" dirty="0">
                <a:ln>
                  <a:noFill/>
                </a:ln>
                <a:solidFill>
                  <a:srgbClr val="00B050"/>
                </a:solidFill>
                <a:effectLst>
                  <a:outerShdw blurRad="38100" dist="38100" dir="2700000" algn="tl">
                    <a:srgbClr val="000000">
                      <a:alpha val="43137"/>
                    </a:srgbClr>
                  </a:outerShdw>
                </a:effectLst>
                <a:uLnTx/>
                <a:uFillTx/>
                <a:latin typeface="Times New Roman" panose="02020603050405020304" pitchFamily="18" charset="0"/>
                <a:ea typeface="+mn-ea"/>
                <a:cs typeface="Times New Roman" panose="02020603050405020304" pitchFamily="18" charset="0"/>
              </a:rPr>
              <a:t>Introduction</a:t>
            </a:r>
          </a:p>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In this modern world, parking of vehicles has major issue in the world. Because population is growing drastically which indirectly reduces the space available for parking. Due to this high population, traffic congestion problems have become a major issue in today’s world. So it is a need to solve the parking problems and provide an efficient solution for parking of the vehicles. Advanced Car Parking is an efficient solution for traffic congestion. The design of this system in which the parking has no intervention of human at all. This system has not only reduces the human efforts, but also reduces the consumption of space. </a:t>
            </a:r>
          </a:p>
        </p:txBody>
      </p:sp>
      <p:sp>
        <p:nvSpPr>
          <p:cNvPr id="21" name="TextBox 20">
            <a:extLst>
              <a:ext uri="{FF2B5EF4-FFF2-40B4-BE49-F238E27FC236}">
                <a16:creationId xmlns:a16="http://schemas.microsoft.com/office/drawing/2014/main" id="{4BF7F049-447C-49DD-B19B-6FFD8F992AFA}"/>
              </a:ext>
            </a:extLst>
          </p:cNvPr>
          <p:cNvSpPr txBox="1"/>
          <p:nvPr/>
        </p:nvSpPr>
        <p:spPr>
          <a:xfrm>
            <a:off x="829757" y="4936927"/>
            <a:ext cx="2769441" cy="1800493"/>
          </a:xfrm>
          <a:prstGeom prst="rect">
            <a:avLst/>
          </a:prstGeom>
          <a:solidFill>
            <a:schemeClr val="bg2">
              <a:lumMod val="75000"/>
            </a:schemeClr>
          </a:solidFill>
          <a:ln w="28575">
            <a:solidFill>
              <a:schemeClr val="tx1"/>
            </a:solidFill>
          </a:ln>
        </p:spPr>
        <p:txBody>
          <a:bodyPr wrap="square" rtlCol="0">
            <a:spAutoFit/>
          </a:bodyPr>
          <a:lstStyle/>
          <a:p>
            <a:pPr marL="0" marR="0" lvl="0" indent="0" algn="ctr" defTabSz="457200" rtl="0" eaLnBrk="1" fontAlgn="auto" latinLnBrk="0" hangingPunct="1">
              <a:lnSpc>
                <a:spcPct val="15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00B050"/>
                </a:solidFill>
                <a:effectLst>
                  <a:outerShdw blurRad="38100" dist="38100" dir="2700000" algn="tl">
                    <a:srgbClr val="000000">
                      <a:alpha val="43137"/>
                    </a:srgbClr>
                  </a:outerShdw>
                </a:effectLst>
                <a:uLnTx/>
                <a:uFillTx/>
                <a:latin typeface="Times New Roman" panose="02020603050405020304" pitchFamily="18" charset="0"/>
                <a:ea typeface="+mn-ea"/>
                <a:cs typeface="Times New Roman" panose="02020603050405020304" pitchFamily="18" charset="0"/>
              </a:rPr>
              <a:t>Objectives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To scan the Parking space and verify the distance.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To adjust the position of vehicle for parking.</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To start the parking algorithm and get the vehicle parked.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To un-park the vehicle safely</a:t>
            </a:r>
            <a:endParaRPr lang="en-IN" sz="1200" dirty="0"/>
          </a:p>
        </p:txBody>
      </p:sp>
      <p:sp>
        <p:nvSpPr>
          <p:cNvPr id="22" name="Rectangle 21">
            <a:extLst>
              <a:ext uri="{FF2B5EF4-FFF2-40B4-BE49-F238E27FC236}">
                <a16:creationId xmlns:a16="http://schemas.microsoft.com/office/drawing/2014/main" id="{2C12449B-CA75-42C5-824C-D6788A8D0139}"/>
              </a:ext>
            </a:extLst>
          </p:cNvPr>
          <p:cNvSpPr/>
          <p:nvPr/>
        </p:nvSpPr>
        <p:spPr>
          <a:xfrm>
            <a:off x="4484365" y="1545570"/>
            <a:ext cx="3210019" cy="233731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40C3F71D-1582-45D5-AE15-0447A9D80C55}"/>
              </a:ext>
            </a:extLst>
          </p:cNvPr>
          <p:cNvSpPr txBox="1"/>
          <p:nvPr/>
        </p:nvSpPr>
        <p:spPr>
          <a:xfrm>
            <a:off x="8636093" y="1378725"/>
            <a:ext cx="2790825" cy="1477328"/>
          </a:xfrm>
          <a:prstGeom prst="rect">
            <a:avLst/>
          </a:prstGeom>
          <a:solidFill>
            <a:schemeClr val="accent1">
              <a:lumMod val="20000"/>
              <a:lumOff val="80000"/>
            </a:schemeClr>
          </a:solidFill>
          <a:ln w="28575">
            <a:solidFill>
              <a:schemeClr val="tx1"/>
            </a:solidFill>
          </a:ln>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B050"/>
                </a:solidFill>
                <a:effectLst>
                  <a:outerShdw blurRad="38100" dist="38100" dir="2700000" algn="tl">
                    <a:srgbClr val="000000">
                      <a:alpha val="43137"/>
                    </a:srgbClr>
                  </a:outerShdw>
                </a:effectLst>
                <a:uLnTx/>
                <a:uFillTx/>
                <a:latin typeface="Times New Roman" panose="02020603050405020304" pitchFamily="18" charset="0"/>
                <a:ea typeface="+mn-ea"/>
                <a:cs typeface="Times New Roman" panose="02020603050405020304" pitchFamily="18" charset="0"/>
              </a:rPr>
              <a:t>Advantages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Greater sense of security.</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Less chances for vehicle vandalism.</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Efficient utilization of parking space.</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Less time utilized for parking.</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Reduces Human efforts</a:t>
            </a:r>
            <a:endParaRPr lang="en-IN" sz="1200" dirty="0"/>
          </a:p>
        </p:txBody>
      </p:sp>
      <p:sp>
        <p:nvSpPr>
          <p:cNvPr id="13" name="TextBox 12">
            <a:extLst>
              <a:ext uri="{FF2B5EF4-FFF2-40B4-BE49-F238E27FC236}">
                <a16:creationId xmlns:a16="http://schemas.microsoft.com/office/drawing/2014/main" id="{55E275DA-2A49-4C9D-BF81-1A2DEE729EB0}"/>
              </a:ext>
            </a:extLst>
          </p:cNvPr>
          <p:cNvSpPr txBox="1"/>
          <p:nvPr/>
        </p:nvSpPr>
        <p:spPr>
          <a:xfrm>
            <a:off x="8636091" y="3008046"/>
            <a:ext cx="2790825" cy="1015663"/>
          </a:xfrm>
          <a:prstGeom prst="rect">
            <a:avLst/>
          </a:prstGeom>
          <a:solidFill>
            <a:schemeClr val="accent2">
              <a:lumMod val="60000"/>
              <a:lumOff val="40000"/>
            </a:schemeClr>
          </a:solidFill>
          <a:ln w="28575">
            <a:solidFill>
              <a:schemeClr val="tx1"/>
            </a:solidFill>
          </a:ln>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00B050"/>
                </a:solidFill>
                <a:effectLst>
                  <a:outerShdw blurRad="38100" dist="38100" dir="2700000" algn="tl">
                    <a:srgbClr val="000000">
                      <a:alpha val="43137"/>
                    </a:srgbClr>
                  </a:outerShdw>
                </a:effectLst>
                <a:uLnTx/>
                <a:uFillTx/>
                <a:latin typeface="Times New Roman" panose="02020603050405020304" pitchFamily="18" charset="0"/>
                <a:ea typeface="+mn-ea"/>
                <a:cs typeface="Times New Roman" panose="02020603050405020304" pitchFamily="18" charset="0"/>
              </a:rPr>
              <a:t>Applications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t>
            </a:r>
            <a:r>
              <a:rPr kumimoji="0" lang="en-IN" sz="1400" b="1" i="0" u="none" strike="noStrike" kern="1200" cap="none" spc="0" normalizeH="0" baseline="0" noProof="0" dirty="0">
                <a:ln>
                  <a:noFill/>
                </a:ln>
                <a:solidFill>
                  <a:srgbClr val="00B050"/>
                </a:solidFill>
                <a:effectLst/>
                <a:uLnTx/>
                <a:uFillTx/>
                <a:latin typeface="Times New Roman" panose="02020603050405020304" pitchFamily="18" charset="0"/>
                <a:ea typeface="+mn-ea"/>
                <a:cs typeface="Times New Roman" panose="02020603050405020304" pitchFamily="18" charset="0"/>
              </a:rPr>
              <a:t>	</a:t>
            </a:r>
            <a:r>
              <a:rPr kumimoji="0" lang="en-IN" sz="1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Parking system.</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Shopping Mall.</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14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Automatic cars.</a:t>
            </a:r>
            <a:endParaRPr kumimoji="0" lang="en-IN" sz="1800" b="1" i="0" u="none" strike="noStrike" kern="1200" cap="none" spc="0" normalizeH="0" baseline="0" noProof="0" dirty="0">
              <a:ln>
                <a:noFill/>
              </a:ln>
              <a:solidFill>
                <a:srgbClr val="00B050"/>
              </a:solidFill>
              <a:effectLst/>
              <a:uLnTx/>
              <a:uFillTx/>
              <a:latin typeface="Times New Roman" panose="02020603050405020304" pitchFamily="18" charset="0"/>
              <a:ea typeface="+mn-ea"/>
              <a:cs typeface="Times New Roman" panose="02020603050405020304" pitchFamily="18" charset="0"/>
            </a:endParaRPr>
          </a:p>
        </p:txBody>
      </p:sp>
      <p:sp>
        <p:nvSpPr>
          <p:cNvPr id="14" name="TextBox 13">
            <a:extLst>
              <a:ext uri="{FF2B5EF4-FFF2-40B4-BE49-F238E27FC236}">
                <a16:creationId xmlns:a16="http://schemas.microsoft.com/office/drawing/2014/main" id="{41E14272-A477-432B-A7CB-EFCAA59DE30D}"/>
              </a:ext>
            </a:extLst>
          </p:cNvPr>
          <p:cNvSpPr txBox="1"/>
          <p:nvPr/>
        </p:nvSpPr>
        <p:spPr>
          <a:xfrm>
            <a:off x="8483176" y="4175702"/>
            <a:ext cx="3096657" cy="2215991"/>
          </a:xfrm>
          <a:prstGeom prst="rect">
            <a:avLst/>
          </a:prstGeom>
          <a:solidFill>
            <a:schemeClr val="accent4">
              <a:lumMod val="60000"/>
              <a:lumOff val="40000"/>
            </a:schemeClr>
          </a:solidFill>
          <a:ln w="28575">
            <a:solidFill>
              <a:schemeClr val="tx1"/>
            </a:solidFill>
          </a:ln>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srgbClr val="00B050"/>
                </a:solidFill>
                <a:effectLst>
                  <a:outerShdw blurRad="38100" dist="38100" dir="2700000" algn="tl">
                    <a:srgbClr val="000000">
                      <a:alpha val="43137"/>
                    </a:srgbClr>
                  </a:outerShdw>
                </a:effectLst>
                <a:uLnTx/>
                <a:uFillTx/>
                <a:latin typeface="Times New Roman" panose="02020603050405020304" pitchFamily="18" charset="0"/>
                <a:ea typeface="+mn-ea"/>
                <a:cs typeface="Times New Roman" panose="02020603050405020304" pitchFamily="18" charset="0"/>
              </a:rPr>
              <a:t>Conclusion</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Thus we have focused on the most difficult case of parallel parking which is the case when the parking space dimensions cannot be identified. We are reducing the time to park the Car and save the fuel.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2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This type of technology could be implemented in Self -Driving car in which most of the functionalities would be Autonomous</a:t>
            </a:r>
            <a:endParaRPr lang="en-IN" sz="1200" dirty="0"/>
          </a:p>
        </p:txBody>
      </p:sp>
    </p:spTree>
    <p:extLst>
      <p:ext uri="{BB962C8B-B14F-4D97-AF65-F5344CB8AC3E}">
        <p14:creationId xmlns:p14="http://schemas.microsoft.com/office/powerpoint/2010/main" val="1747158604"/>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128</TotalTime>
  <Words>308</Words>
  <Application>Microsoft Office PowerPoint</Application>
  <PresentationFormat>Widescreen</PresentationFormat>
  <Paragraphs>29</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Century Gothic</vt:lpstr>
      <vt:lpstr>Times New Roman</vt:lpstr>
      <vt:lpstr>Wingdings 3</vt:lpstr>
      <vt:lpstr>Wisp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vipul lonkar</dc:creator>
  <cp:lastModifiedBy>vipul lonkar</cp:lastModifiedBy>
  <cp:revision>14</cp:revision>
  <dcterms:created xsi:type="dcterms:W3CDTF">2021-03-06T06:33:48Z</dcterms:created>
  <dcterms:modified xsi:type="dcterms:W3CDTF">2021-03-08T08:39:43Z</dcterms:modified>
</cp:coreProperties>
</file>